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3" r:id="rId2"/>
    <p:sldId id="274" r:id="rId3"/>
    <p:sldId id="257" r:id="rId4"/>
    <p:sldId id="267" r:id="rId5"/>
    <p:sldId id="258" r:id="rId6"/>
    <p:sldId id="268" r:id="rId7"/>
    <p:sldId id="269" r:id="rId8"/>
    <p:sldId id="260" r:id="rId9"/>
    <p:sldId id="270" r:id="rId10"/>
    <p:sldId id="272" r:id="rId11"/>
    <p:sldId id="271" r:id="rId12"/>
    <p:sldId id="265"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6980" autoAdjust="0"/>
    <p:restoredTop sz="94660"/>
  </p:normalViewPr>
  <p:slideViewPr>
    <p:cSldViewPr snapToGrid="0">
      <p:cViewPr varScale="1">
        <p:scale>
          <a:sx n="74" d="100"/>
          <a:sy n="74" d="100"/>
        </p:scale>
        <p:origin x="77" y="326"/>
      </p:cViewPr>
      <p:guideLst/>
    </p:cSldViewPr>
  </p:slideViewPr>
  <p:notesTextViewPr>
    <p:cViewPr>
      <p:scale>
        <a:sx n="1" d="1"/>
        <a:sy n="1" d="1"/>
      </p:scale>
      <p:origin x="0" y="0"/>
    </p:cViewPr>
  </p:notesTextViewPr>
  <p:notesViewPr>
    <p:cSldViewPr snapToGrid="0">
      <p:cViewPr varScale="1">
        <p:scale>
          <a:sx n="65" d="100"/>
          <a:sy n="65" d="100"/>
        </p:scale>
        <p:origin x="3154"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FBA8C-886C-49B9-8638-B141845AB0BD}" type="datetimeFigureOut">
              <a:rPr lang="en-GB" smtClean="0"/>
              <a:t>31/03/2020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9FAEE-20EF-40F1-925E-B684FD4AE91D}" type="slidenum">
              <a:rPr lang="en-GB" smtClean="0"/>
              <a:t>‹#›</a:t>
            </a:fld>
            <a:endParaRPr lang="en-GB"/>
          </a:p>
        </p:txBody>
      </p:sp>
    </p:spTree>
    <p:extLst>
      <p:ext uri="{BB962C8B-B14F-4D97-AF65-F5344CB8AC3E}">
        <p14:creationId xmlns:p14="http://schemas.microsoft.com/office/powerpoint/2010/main" val="169116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robin@ei4change.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urses.ei4change.info/courses/the-authority-guide-to-emotional-resilien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My name’s Robin Hills. I’m an emotional Intelligence coach, facilitator and trainer.</a:t>
            </a:r>
          </a:p>
          <a:p>
            <a:endParaRPr lang="en-GB" dirty="0"/>
          </a:p>
          <a:p>
            <a:r>
              <a:rPr lang="en-GB" dirty="0"/>
              <a:t>Others are presenting on coaching and facilitation, so I will focus this presentation on the training part of my business.</a:t>
            </a:r>
          </a:p>
        </p:txBody>
      </p:sp>
      <p:sp>
        <p:nvSpPr>
          <p:cNvPr id="4" name="Slide Number Placeholder 3"/>
          <p:cNvSpPr>
            <a:spLocks noGrp="1"/>
          </p:cNvSpPr>
          <p:nvPr>
            <p:ph type="sldNum" sz="quarter" idx="5"/>
          </p:nvPr>
        </p:nvSpPr>
        <p:spPr/>
        <p:txBody>
          <a:bodyPr/>
          <a:lstStyle/>
          <a:p>
            <a:fld id="{F7A9FAEE-20EF-40F1-925E-B684FD4AE91D}" type="slidenum">
              <a:rPr lang="en-GB" smtClean="0"/>
              <a:t>1</a:t>
            </a:fld>
            <a:endParaRPr lang="en-GB"/>
          </a:p>
        </p:txBody>
      </p:sp>
    </p:spTree>
    <p:extLst>
      <p:ext uri="{BB962C8B-B14F-4D97-AF65-F5344CB8AC3E}">
        <p14:creationId xmlns:p14="http://schemas.microsoft.com/office/powerpoint/2010/main" val="126535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courses have been translated into traditional Chinese and Mandarin on a newly launched platform focussing on the Chinese market.</a:t>
            </a:r>
          </a:p>
        </p:txBody>
      </p:sp>
      <p:sp>
        <p:nvSpPr>
          <p:cNvPr id="4" name="Slide Number Placeholder 3"/>
          <p:cNvSpPr>
            <a:spLocks noGrp="1"/>
          </p:cNvSpPr>
          <p:nvPr>
            <p:ph type="sldNum" sz="quarter" idx="5"/>
          </p:nvPr>
        </p:nvSpPr>
        <p:spPr/>
        <p:txBody>
          <a:bodyPr/>
          <a:lstStyle/>
          <a:p>
            <a:fld id="{F7A9FAEE-20EF-40F1-925E-B684FD4AE91D}" type="slidenum">
              <a:rPr lang="en-GB" smtClean="0"/>
              <a:t>10</a:t>
            </a:fld>
            <a:endParaRPr lang="en-GB"/>
          </a:p>
        </p:txBody>
      </p:sp>
    </p:spTree>
    <p:extLst>
      <p:ext uri="{BB962C8B-B14F-4D97-AF65-F5344CB8AC3E}">
        <p14:creationId xmlns:p14="http://schemas.microsoft.com/office/powerpoint/2010/main" val="4004553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my courses available through the Ei4Change website.  </a:t>
            </a:r>
          </a:p>
          <a:p>
            <a:endParaRPr lang="en-GB" dirty="0"/>
          </a:p>
          <a:p>
            <a:r>
              <a:rPr lang="en-GB" dirty="0"/>
              <a:t>These three courses are uniquely available on this site.  They are accredited by The Institute of Leadership and Management offering</a:t>
            </a:r>
          </a:p>
          <a:p>
            <a:endParaRPr lang="en-GB" dirty="0"/>
          </a:p>
          <a:p>
            <a:pPr marL="171450" indent="-171450">
              <a:buFontTx/>
              <a:buChar char="-"/>
            </a:pPr>
            <a:r>
              <a:rPr lang="en-GB" dirty="0"/>
              <a:t>A certificate from The Institute of Leadership and Management and Ei4Change</a:t>
            </a:r>
          </a:p>
          <a:p>
            <a:pPr marL="171450" indent="-171450">
              <a:buFontTx/>
              <a:buChar char="-"/>
            </a:pPr>
            <a:r>
              <a:rPr lang="en-GB" dirty="0"/>
              <a:t>A year’s membership of The Institute of Leadership and Management </a:t>
            </a:r>
          </a:p>
          <a:p>
            <a:pPr marL="171450" indent="-171450">
              <a:buFontTx/>
              <a:buChar char="-"/>
            </a:pPr>
            <a:r>
              <a:rPr lang="en-GB" dirty="0"/>
              <a:t>The opportunity to use the letters </a:t>
            </a:r>
            <a:r>
              <a:rPr lang="en-GB" dirty="0" err="1"/>
              <a:t>AInstLM</a:t>
            </a:r>
            <a:r>
              <a:rPr lang="en-GB" dirty="0"/>
              <a:t> or </a:t>
            </a:r>
            <a:r>
              <a:rPr lang="en-GB" dirty="0" err="1"/>
              <a:t>MInstLM</a:t>
            </a:r>
            <a:r>
              <a:rPr lang="en-GB" dirty="0"/>
              <a:t> after your name</a:t>
            </a:r>
          </a:p>
          <a:p>
            <a:pPr marL="171450" indent="-171450">
              <a:buFontTx/>
              <a:buChar char="-"/>
            </a:pPr>
            <a:endParaRPr lang="en-GB" dirty="0"/>
          </a:p>
          <a:p>
            <a:r>
              <a:rPr lang="en-GB" dirty="0"/>
              <a:t>The plans for the coming months – starting in April 2020 – is to use a specialised digital marketing company to further promote these courses.  These plans have not changed over the last couple of weeks!</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F7A9FAEE-20EF-40F1-925E-B684FD4AE91D}" type="slidenum">
              <a:rPr lang="en-GB" smtClean="0"/>
              <a:t>11</a:t>
            </a:fld>
            <a:endParaRPr lang="en-GB"/>
          </a:p>
        </p:txBody>
      </p:sp>
    </p:spTree>
    <p:extLst>
      <p:ext uri="{BB962C8B-B14F-4D97-AF65-F5344CB8AC3E}">
        <p14:creationId xmlns:p14="http://schemas.microsoft.com/office/powerpoint/2010/main" val="360690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a:noFill/>
          <a:ln/>
        </p:spPr>
        <p:txBody>
          <a:bodyPr/>
          <a:lstStyle/>
          <a:p>
            <a:pPr eaLnBrk="1" hangingPunct="1">
              <a:spcBef>
                <a:spcPct val="0"/>
              </a:spcBef>
            </a:pPr>
            <a:r>
              <a:rPr lang="en-GB" dirty="0"/>
              <a:t>In conclusion, a career in Psychology is down to you to make and grow it as the opportunity presents.</a:t>
            </a:r>
          </a:p>
          <a:p>
            <a:pPr eaLnBrk="1" hangingPunct="1">
              <a:spcBef>
                <a:spcPct val="0"/>
              </a:spcBef>
            </a:pPr>
            <a:endParaRPr lang="en-GB" dirty="0"/>
          </a:p>
          <a:p>
            <a:pPr>
              <a:spcBef>
                <a:spcPct val="0"/>
              </a:spcBef>
            </a:pPr>
            <a:r>
              <a:rPr lang="en-GB" dirty="0"/>
              <a:t>Back 40 years ago, personal computers and the internet were not around. My degree and my skill set have helped me to evolve and adapt to changing circumstances. Over the last few years, I have learnt videography skills, film editing, sound engineering, etc. to complement my work.</a:t>
            </a:r>
          </a:p>
          <a:p>
            <a:pPr>
              <a:spcBef>
                <a:spcPct val="0"/>
              </a:spcBef>
            </a:pPr>
            <a:endParaRPr lang="en-GB" dirty="0"/>
          </a:p>
          <a:p>
            <a:pPr>
              <a:spcBef>
                <a:spcPct val="0"/>
              </a:spcBef>
            </a:pPr>
            <a:r>
              <a:rPr lang="en-GB" dirty="0"/>
              <a:t>It is your attitude, your optimism, your adaptability, your creativity, your resilience and your emotional intelligence that will get you a career to be proud of.  Nothing else!</a:t>
            </a:r>
          </a:p>
          <a:p>
            <a:pPr>
              <a:spcBef>
                <a:spcPct val="0"/>
              </a:spcBef>
            </a:pPr>
            <a:endParaRPr lang="en-GB" dirty="0"/>
          </a:p>
          <a:p>
            <a:pPr>
              <a:spcBef>
                <a:spcPct val="0"/>
              </a:spcBef>
            </a:pPr>
            <a:r>
              <a:rPr lang="en-GB" dirty="0"/>
              <a:t>Please feel free to contact me and connect via the links above.  You can also contact me at </a:t>
            </a:r>
            <a:r>
              <a:rPr lang="en-GB" dirty="0">
                <a:hlinkClick r:id="rId3"/>
              </a:rPr>
              <a:t>robin@ei4change.com</a:t>
            </a:r>
            <a:endParaRPr lang="en-GB" dirty="0"/>
          </a:p>
          <a:p>
            <a:pPr>
              <a:spcBef>
                <a:spcPct val="0"/>
              </a:spcBef>
            </a:pPr>
            <a:endParaRPr lang="en-GB" dirty="0"/>
          </a:p>
          <a:p>
            <a:pPr>
              <a:spcBef>
                <a:spcPct val="0"/>
              </a:spcBef>
            </a:pPr>
            <a:r>
              <a:rPr lang="en-GB" dirty="0"/>
              <a:t>I wish you every success for </a:t>
            </a:r>
            <a:r>
              <a:rPr lang="en-GB"/>
              <a:t>the future.</a:t>
            </a:r>
            <a:endParaRPr lang="en-GB" dirty="0"/>
          </a:p>
        </p:txBody>
      </p:sp>
      <p:sp>
        <p:nvSpPr>
          <p:cNvPr id="50179"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67F5D8-3B6B-4892-8713-684824949DBC}"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4911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company is Ei4Change – Emotional Intelligence 4 Change – specialising in emotional intelligence and change at the personal level the team level and the organisational level</a:t>
            </a:r>
          </a:p>
          <a:p>
            <a:endParaRPr lang="en-GB" dirty="0"/>
          </a:p>
          <a:p>
            <a:r>
              <a:rPr lang="en-GB" dirty="0"/>
              <a:t>Ei4Change has been trading for over 10 years but has been adapting o constant change in the marketplace with the introduction of new technologies, social media  and shifts in consumer demands.</a:t>
            </a:r>
          </a:p>
          <a:p>
            <a:endParaRPr lang="en-GB" dirty="0"/>
          </a:p>
          <a:p>
            <a:r>
              <a:rPr lang="en-GB" dirty="0"/>
              <a:t>We are at the beginning of a new major shift which takes us into a completely new paradigm. This was unthought of at the beginning of the month and will continue to have ramifications over the coming years.</a:t>
            </a:r>
          </a:p>
        </p:txBody>
      </p:sp>
      <p:sp>
        <p:nvSpPr>
          <p:cNvPr id="4" name="Slide Number Placeholder 3"/>
          <p:cNvSpPr>
            <a:spLocks noGrp="1"/>
          </p:cNvSpPr>
          <p:nvPr>
            <p:ph type="sldNum" sz="quarter" idx="5"/>
          </p:nvPr>
        </p:nvSpPr>
        <p:spPr/>
        <p:txBody>
          <a:bodyPr/>
          <a:lstStyle/>
          <a:p>
            <a:fld id="{F7A9FAEE-20EF-40F1-925E-B684FD4AE91D}" type="slidenum">
              <a:rPr lang="en-GB" smtClean="0"/>
              <a:t>2</a:t>
            </a:fld>
            <a:endParaRPr lang="en-GB"/>
          </a:p>
        </p:txBody>
      </p:sp>
    </p:spTree>
    <p:extLst>
      <p:ext uri="{BB962C8B-B14F-4D97-AF65-F5344CB8AC3E}">
        <p14:creationId xmlns:p14="http://schemas.microsoft.com/office/powerpoint/2010/main" val="82437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highlight from my degree certificate from 40 years ago!  You will notice that the –ology that I studied was Biology, not psychology.</a:t>
            </a:r>
          </a:p>
          <a:p>
            <a:endParaRPr lang="en-GB" dirty="0"/>
          </a:p>
          <a:p>
            <a:r>
              <a:rPr lang="en-GB" dirty="0"/>
              <a:t>I have developed a keen interest in human behaviour and it’s expression in business over my career and I am pleased that my work in this field has been recognised by the Association for Business Psychology.</a:t>
            </a:r>
          </a:p>
        </p:txBody>
      </p:sp>
      <p:sp>
        <p:nvSpPr>
          <p:cNvPr id="4" name="Slide Number Placeholder 3"/>
          <p:cNvSpPr>
            <a:spLocks noGrp="1"/>
          </p:cNvSpPr>
          <p:nvPr>
            <p:ph type="sldNum" sz="quarter" idx="5"/>
          </p:nvPr>
        </p:nvSpPr>
        <p:spPr/>
        <p:txBody>
          <a:bodyPr/>
          <a:lstStyle/>
          <a:p>
            <a:fld id="{F7A9FAEE-20EF-40F1-925E-B684FD4AE91D}" type="slidenum">
              <a:rPr lang="en-GB" smtClean="0"/>
              <a:t>3</a:t>
            </a:fld>
            <a:endParaRPr lang="en-GB"/>
          </a:p>
        </p:txBody>
      </p:sp>
    </p:spTree>
    <p:extLst>
      <p:ext uri="{BB962C8B-B14F-4D97-AF65-F5344CB8AC3E}">
        <p14:creationId xmlns:p14="http://schemas.microsoft.com/office/powerpoint/2010/main" val="403110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last few years, I have conducted some qualitative research into resilience in the workplace.  This has resulted in a series of publications and the development of a commercially available coaching toolbox – Images of Resilience.  </a:t>
            </a:r>
          </a:p>
          <a:p>
            <a:endParaRPr lang="en-GB" dirty="0"/>
          </a:p>
          <a:p>
            <a:r>
              <a:rPr lang="en-GB" dirty="0"/>
              <a:t>This toolbox is even more relevant today than when it was published about 10 years ago.  (By today, I mean the current situation around Coronavirus!)</a:t>
            </a:r>
          </a:p>
        </p:txBody>
      </p:sp>
      <p:sp>
        <p:nvSpPr>
          <p:cNvPr id="4" name="Slide Number Placeholder 3"/>
          <p:cNvSpPr>
            <a:spLocks noGrp="1"/>
          </p:cNvSpPr>
          <p:nvPr>
            <p:ph type="sldNum" sz="quarter" idx="5"/>
          </p:nvPr>
        </p:nvSpPr>
        <p:spPr/>
        <p:txBody>
          <a:bodyPr/>
          <a:lstStyle/>
          <a:p>
            <a:fld id="{F7A9FAEE-20EF-40F1-925E-B684FD4AE91D}" type="slidenum">
              <a:rPr lang="en-GB" smtClean="0"/>
              <a:t>4</a:t>
            </a:fld>
            <a:endParaRPr lang="en-GB"/>
          </a:p>
        </p:txBody>
      </p:sp>
    </p:spTree>
    <p:extLst>
      <p:ext uri="{BB962C8B-B14F-4D97-AF65-F5344CB8AC3E}">
        <p14:creationId xmlns:p14="http://schemas.microsoft.com/office/powerpoint/2010/main" val="422415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two books published in The Authority Guide Series.</a:t>
            </a:r>
          </a:p>
          <a:p>
            <a:endParaRPr lang="en-GB" dirty="0"/>
          </a:p>
          <a:p>
            <a:pPr marL="171450" indent="-171450">
              <a:buFontTx/>
              <a:buChar char="-"/>
            </a:pPr>
            <a:r>
              <a:rPr lang="en-GB" dirty="0"/>
              <a:t>The Authority Guide to Emotional Resilience in Business </a:t>
            </a:r>
          </a:p>
          <a:p>
            <a:pPr marL="171450" indent="-171450">
              <a:buFontTx/>
              <a:buChar char="-"/>
            </a:pPr>
            <a:r>
              <a:rPr lang="en-GB" dirty="0"/>
              <a:t>The Authority Guide to Behaviour in Business</a:t>
            </a:r>
          </a:p>
          <a:p>
            <a:pPr marL="171450" indent="-171450">
              <a:buFontTx/>
              <a:buChar char="-"/>
            </a:pPr>
            <a:endParaRPr lang="en-GB" dirty="0"/>
          </a:p>
          <a:p>
            <a:r>
              <a:rPr lang="en-GB" dirty="0"/>
              <a:t>Whilst both books have sold well, the have proved to be even more popular as online courses.</a:t>
            </a:r>
          </a:p>
          <a:p>
            <a:endParaRPr lang="en-GB" dirty="0"/>
          </a:p>
          <a:p>
            <a:r>
              <a:rPr lang="en-GB" dirty="0"/>
              <a:t>Since we have been in lockdown, I have made course  The Authority Guide to Emotional Resilience in Business free.  You can access it here</a:t>
            </a:r>
          </a:p>
          <a:p>
            <a:endParaRPr lang="en-GB" dirty="0"/>
          </a:p>
          <a:p>
            <a:r>
              <a:rPr lang="en-GB" dirty="0">
                <a:hlinkClick r:id="rId3"/>
              </a:rPr>
              <a:t>https://courses.ei4change.info/courses/the-authority-guide-to-emotional-resilience/</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7A9FAEE-20EF-40F1-925E-B684FD4AE91D}" type="slidenum">
              <a:rPr lang="en-GB" smtClean="0"/>
              <a:t>5</a:t>
            </a:fld>
            <a:endParaRPr lang="en-GB"/>
          </a:p>
        </p:txBody>
      </p:sp>
    </p:spTree>
    <p:extLst>
      <p:ext uri="{BB962C8B-B14F-4D97-AF65-F5344CB8AC3E}">
        <p14:creationId xmlns:p14="http://schemas.microsoft.com/office/powerpoint/2010/main" val="2721068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major platforms that features my courses is Udemy.</a:t>
            </a:r>
          </a:p>
          <a:p>
            <a:endParaRPr lang="en-GB" dirty="0"/>
          </a:p>
          <a:p>
            <a:r>
              <a:rPr lang="en-GB" dirty="0"/>
              <a:t>Here is a screen shot of my sales on Udemy since my first course was published at the end of 2014.  </a:t>
            </a:r>
          </a:p>
          <a:p>
            <a:endParaRPr lang="en-GB" dirty="0"/>
          </a:p>
          <a:p>
            <a:r>
              <a:rPr lang="en-GB" dirty="0"/>
              <a:t>Sales this month have been phenomenal with many people learning new skills and refreshing old ones whilst they are at home.  </a:t>
            </a:r>
          </a:p>
        </p:txBody>
      </p:sp>
      <p:sp>
        <p:nvSpPr>
          <p:cNvPr id="4" name="Slide Number Placeholder 3"/>
          <p:cNvSpPr>
            <a:spLocks noGrp="1"/>
          </p:cNvSpPr>
          <p:nvPr>
            <p:ph type="sldNum" sz="quarter" idx="5"/>
          </p:nvPr>
        </p:nvSpPr>
        <p:spPr/>
        <p:txBody>
          <a:bodyPr/>
          <a:lstStyle/>
          <a:p>
            <a:fld id="{F7A9FAEE-20EF-40F1-925E-B684FD4AE91D}" type="slidenum">
              <a:rPr lang="en-GB" smtClean="0"/>
              <a:t>6</a:t>
            </a:fld>
            <a:endParaRPr lang="en-GB"/>
          </a:p>
        </p:txBody>
      </p:sp>
    </p:spTree>
    <p:extLst>
      <p:ext uri="{BB962C8B-B14F-4D97-AF65-F5344CB8AC3E}">
        <p14:creationId xmlns:p14="http://schemas.microsoft.com/office/powerpoint/2010/main" val="997806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distribution of learners on a world map.  You can see that my courses have sold in over 165 countries.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7A9FAEE-20EF-40F1-925E-B684FD4AE91D}" type="slidenum">
              <a:rPr lang="en-GB" smtClean="0"/>
              <a:t>7</a:t>
            </a:fld>
            <a:endParaRPr lang="en-GB"/>
          </a:p>
        </p:txBody>
      </p:sp>
    </p:spTree>
    <p:extLst>
      <p:ext uri="{BB962C8B-B14F-4D97-AF65-F5344CB8AC3E}">
        <p14:creationId xmlns:p14="http://schemas.microsoft.com/office/powerpoint/2010/main" val="397687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small selection of some of my courses on the Udemy platform.</a:t>
            </a:r>
          </a:p>
        </p:txBody>
      </p:sp>
      <p:sp>
        <p:nvSpPr>
          <p:cNvPr id="4" name="Slide Number Placeholder 3"/>
          <p:cNvSpPr>
            <a:spLocks noGrp="1"/>
          </p:cNvSpPr>
          <p:nvPr>
            <p:ph type="sldNum" sz="quarter" idx="5"/>
          </p:nvPr>
        </p:nvSpPr>
        <p:spPr/>
        <p:txBody>
          <a:bodyPr/>
          <a:lstStyle/>
          <a:p>
            <a:fld id="{F7A9FAEE-20EF-40F1-925E-B684FD4AE91D}" type="slidenum">
              <a:rPr lang="en-GB" smtClean="0"/>
              <a:t>8</a:t>
            </a:fld>
            <a:endParaRPr lang="en-GB"/>
          </a:p>
        </p:txBody>
      </p:sp>
    </p:spTree>
    <p:extLst>
      <p:ext uri="{BB962C8B-B14F-4D97-AF65-F5344CB8AC3E}">
        <p14:creationId xmlns:p14="http://schemas.microsoft.com/office/powerpoint/2010/main" val="3414925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Udemy is not the only learning platform where my courses are featured.</a:t>
            </a:r>
          </a:p>
          <a:p>
            <a:endParaRPr lang="en-GB" dirty="0"/>
          </a:p>
          <a:p>
            <a:r>
              <a:rPr lang="en-GB" dirty="0"/>
              <a:t>They are also available on </a:t>
            </a:r>
          </a:p>
          <a:p>
            <a:endParaRPr lang="en-GB" dirty="0"/>
          </a:p>
          <a:p>
            <a:r>
              <a:rPr lang="en-GB" dirty="0"/>
              <a:t>Skillshare</a:t>
            </a:r>
          </a:p>
          <a:p>
            <a:r>
              <a:rPr lang="en-GB" dirty="0" err="1"/>
              <a:t>SkillSuccess</a:t>
            </a:r>
            <a:endParaRPr lang="en-GB" dirty="0"/>
          </a:p>
          <a:p>
            <a:r>
              <a:rPr lang="en-GB" dirty="0" err="1"/>
              <a:t>Learn@Forbes</a:t>
            </a:r>
            <a:endParaRPr lang="en-GB" dirty="0"/>
          </a:p>
          <a:p>
            <a:r>
              <a:rPr lang="en-GB" dirty="0" err="1"/>
              <a:t>CyberU</a:t>
            </a:r>
            <a:endParaRPr lang="en-GB" dirty="0"/>
          </a:p>
          <a:p>
            <a:r>
              <a:rPr lang="en-GB" dirty="0" err="1"/>
              <a:t>CPDFormula</a:t>
            </a:r>
            <a:endParaRPr lang="en-GB" dirty="0"/>
          </a:p>
          <a:p>
            <a:r>
              <a:rPr lang="en-GB" dirty="0" err="1"/>
              <a:t>Simpliv</a:t>
            </a:r>
            <a:endParaRPr lang="en-GB" dirty="0"/>
          </a:p>
          <a:p>
            <a:endParaRPr lang="en-GB" dirty="0"/>
          </a:p>
          <a:p>
            <a:r>
              <a:rPr lang="en-GB" dirty="0"/>
              <a:t>And there are many more…</a:t>
            </a:r>
          </a:p>
          <a:p>
            <a:endParaRPr lang="en-GB" dirty="0"/>
          </a:p>
        </p:txBody>
      </p:sp>
      <p:sp>
        <p:nvSpPr>
          <p:cNvPr id="4" name="Slide Number Placeholder 3"/>
          <p:cNvSpPr>
            <a:spLocks noGrp="1"/>
          </p:cNvSpPr>
          <p:nvPr>
            <p:ph type="sldNum" sz="quarter" idx="5"/>
          </p:nvPr>
        </p:nvSpPr>
        <p:spPr/>
        <p:txBody>
          <a:bodyPr/>
          <a:lstStyle/>
          <a:p>
            <a:fld id="{F7A9FAEE-20EF-40F1-925E-B684FD4AE91D}" type="slidenum">
              <a:rPr lang="en-GB" smtClean="0"/>
              <a:t>9</a:t>
            </a:fld>
            <a:endParaRPr lang="en-GB"/>
          </a:p>
        </p:txBody>
      </p:sp>
    </p:spTree>
    <p:extLst>
      <p:ext uri="{BB962C8B-B14F-4D97-AF65-F5344CB8AC3E}">
        <p14:creationId xmlns:p14="http://schemas.microsoft.com/office/powerpoint/2010/main" val="269801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4030772-3719-4092-BE01-47F7ABF013DF}"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1238409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4030772-3719-4092-BE01-47F7ABF013DF}"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197147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4030772-3719-4092-BE01-47F7ABF013DF}"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642774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4030772-3719-4092-BE01-47F7ABF013DF}"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261566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030772-3719-4092-BE01-47F7ABF013DF}"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250911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4030772-3719-4092-BE01-47F7ABF013DF}" type="datetimeFigureOut">
              <a:rPr lang="en-GB" smtClean="0"/>
              <a:t>31/03/2020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134281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4030772-3719-4092-BE01-47F7ABF013DF}" type="datetimeFigureOut">
              <a:rPr lang="en-GB" smtClean="0"/>
              <a:t>31/03/2020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1980773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4030772-3719-4092-BE01-47F7ABF013DF}" type="datetimeFigureOut">
              <a:rPr lang="en-GB" smtClean="0"/>
              <a:t>31/03/2020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376279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30772-3719-4092-BE01-47F7ABF013DF}" type="datetimeFigureOut">
              <a:rPr lang="en-GB" smtClean="0"/>
              <a:t>31/03/2020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1406182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030772-3719-4092-BE01-47F7ABF013DF}" type="datetimeFigureOut">
              <a:rPr lang="en-GB" smtClean="0"/>
              <a:t>31/03/2020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255222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030772-3719-4092-BE01-47F7ABF013DF}" type="datetimeFigureOut">
              <a:rPr lang="en-GB" smtClean="0"/>
              <a:t>31/03/2020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D9C1FF-623E-4EA1-8011-4716D1FFEF66}" type="slidenum">
              <a:rPr lang="en-GB" smtClean="0"/>
              <a:t>‹#›</a:t>
            </a:fld>
            <a:endParaRPr lang="en-GB"/>
          </a:p>
        </p:txBody>
      </p:sp>
    </p:spTree>
    <p:extLst>
      <p:ext uri="{BB962C8B-B14F-4D97-AF65-F5344CB8AC3E}">
        <p14:creationId xmlns:p14="http://schemas.microsoft.com/office/powerpoint/2010/main" val="303671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30772-3719-4092-BE01-47F7ABF013DF}" type="datetimeFigureOut">
              <a:rPr lang="en-GB" smtClean="0"/>
              <a:t>31/03/2020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9C1FF-623E-4EA1-8011-4716D1FFEF66}" type="slidenum">
              <a:rPr lang="en-GB" smtClean="0"/>
              <a:t>‹#›</a:t>
            </a:fld>
            <a:endParaRPr lang="en-GB"/>
          </a:p>
        </p:txBody>
      </p:sp>
    </p:spTree>
    <p:extLst>
      <p:ext uri="{BB962C8B-B14F-4D97-AF65-F5344CB8AC3E}">
        <p14:creationId xmlns:p14="http://schemas.microsoft.com/office/powerpoint/2010/main" val="2308269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ti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tif"/><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uit and tie smiling at the camera&#10;&#10;Description automatically generated">
            <a:extLst>
              <a:ext uri="{FF2B5EF4-FFF2-40B4-BE49-F238E27FC236}">
                <a16:creationId xmlns:a16="http://schemas.microsoft.com/office/drawing/2014/main" id="{ACE1218B-EB21-4353-A920-2FEC095AC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133" y="943239"/>
            <a:ext cx="4583734" cy="4778484"/>
          </a:xfrm>
          <a:prstGeom prst="rect">
            <a:avLst/>
          </a:prstGeom>
        </p:spPr>
      </p:pic>
      <p:sp>
        <p:nvSpPr>
          <p:cNvPr id="5" name="TextBox 4">
            <a:extLst>
              <a:ext uri="{FF2B5EF4-FFF2-40B4-BE49-F238E27FC236}">
                <a16:creationId xmlns:a16="http://schemas.microsoft.com/office/drawing/2014/main" id="{6B410B15-D99D-47A7-A073-F8B498923C03}"/>
              </a:ext>
            </a:extLst>
          </p:cNvPr>
          <p:cNvSpPr txBox="1"/>
          <p:nvPr/>
        </p:nvSpPr>
        <p:spPr>
          <a:xfrm>
            <a:off x="8970266" y="1592580"/>
            <a:ext cx="2410908" cy="461665"/>
          </a:xfrm>
          <a:prstGeom prst="rect">
            <a:avLst/>
          </a:prstGeom>
          <a:noFill/>
        </p:spPr>
        <p:txBody>
          <a:bodyPr wrap="square" rtlCol="0">
            <a:spAutoFit/>
          </a:bodyPr>
          <a:lstStyle/>
          <a:p>
            <a:pPr algn="ctr"/>
            <a:r>
              <a:rPr lang="en-GB" sz="2400" dirty="0">
                <a:solidFill>
                  <a:srgbClr val="002060"/>
                </a:solidFill>
                <a:latin typeface="Verdana" panose="020B0604030504040204" pitchFamily="34" charset="0"/>
                <a:ea typeface="Verdana" panose="020B0604030504040204" pitchFamily="34" charset="0"/>
              </a:rPr>
              <a:t>Coach</a:t>
            </a:r>
          </a:p>
        </p:txBody>
      </p:sp>
      <p:sp>
        <p:nvSpPr>
          <p:cNvPr id="6" name="TextBox 5">
            <a:extLst>
              <a:ext uri="{FF2B5EF4-FFF2-40B4-BE49-F238E27FC236}">
                <a16:creationId xmlns:a16="http://schemas.microsoft.com/office/drawing/2014/main" id="{BEF4531C-A2E7-49AF-BA26-95BD6F5448DE}"/>
              </a:ext>
            </a:extLst>
          </p:cNvPr>
          <p:cNvSpPr txBox="1"/>
          <p:nvPr/>
        </p:nvSpPr>
        <p:spPr>
          <a:xfrm>
            <a:off x="8970266" y="3101649"/>
            <a:ext cx="2410908" cy="461665"/>
          </a:xfrm>
          <a:prstGeom prst="rect">
            <a:avLst/>
          </a:prstGeom>
          <a:noFill/>
        </p:spPr>
        <p:txBody>
          <a:bodyPr wrap="square" rtlCol="0">
            <a:spAutoFit/>
          </a:bodyPr>
          <a:lstStyle/>
          <a:p>
            <a:pPr algn="ctr"/>
            <a:r>
              <a:rPr lang="en-GB" sz="2400" dirty="0">
                <a:solidFill>
                  <a:srgbClr val="002060"/>
                </a:solidFill>
                <a:latin typeface="Verdana" panose="020B0604030504040204" pitchFamily="34" charset="0"/>
                <a:ea typeface="Verdana" panose="020B0604030504040204" pitchFamily="34" charset="0"/>
              </a:rPr>
              <a:t>Facilitator</a:t>
            </a:r>
          </a:p>
        </p:txBody>
      </p:sp>
      <p:sp>
        <p:nvSpPr>
          <p:cNvPr id="7" name="TextBox 6">
            <a:extLst>
              <a:ext uri="{FF2B5EF4-FFF2-40B4-BE49-F238E27FC236}">
                <a16:creationId xmlns:a16="http://schemas.microsoft.com/office/drawing/2014/main" id="{007742CE-21E4-45F0-9054-6E6A7ED50514}"/>
              </a:ext>
            </a:extLst>
          </p:cNvPr>
          <p:cNvSpPr txBox="1"/>
          <p:nvPr/>
        </p:nvSpPr>
        <p:spPr>
          <a:xfrm>
            <a:off x="8970266" y="4610718"/>
            <a:ext cx="2410908" cy="461665"/>
          </a:xfrm>
          <a:prstGeom prst="rect">
            <a:avLst/>
          </a:prstGeom>
          <a:noFill/>
        </p:spPr>
        <p:txBody>
          <a:bodyPr wrap="square" rtlCol="0">
            <a:spAutoFit/>
          </a:bodyPr>
          <a:lstStyle/>
          <a:p>
            <a:pPr algn="ctr"/>
            <a:r>
              <a:rPr lang="en-GB" sz="2400" dirty="0">
                <a:solidFill>
                  <a:srgbClr val="002060"/>
                </a:solidFill>
                <a:latin typeface="Verdana" panose="020B0604030504040204" pitchFamily="34" charset="0"/>
                <a:ea typeface="Verdana" panose="020B0604030504040204" pitchFamily="34" charset="0"/>
              </a:rPr>
              <a:t>Trainer</a:t>
            </a:r>
          </a:p>
        </p:txBody>
      </p:sp>
      <p:pic>
        <p:nvPicPr>
          <p:cNvPr id="8" name="Picture 7" descr="A picture containing drawing&#10;&#10;Description automatically generated">
            <a:extLst>
              <a:ext uri="{FF2B5EF4-FFF2-40B4-BE49-F238E27FC236}">
                <a16:creationId xmlns:a16="http://schemas.microsoft.com/office/drawing/2014/main" id="{E9D10FF4-BE90-41D1-8797-D339525A4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37" y="5370991"/>
            <a:ext cx="1851714" cy="1370268"/>
          </a:xfrm>
          <a:prstGeom prst="rect">
            <a:avLst/>
          </a:prstGeom>
        </p:spPr>
      </p:pic>
    </p:spTree>
    <p:extLst>
      <p:ext uri="{BB962C8B-B14F-4D97-AF65-F5344CB8AC3E}">
        <p14:creationId xmlns:p14="http://schemas.microsoft.com/office/powerpoint/2010/main" val="1640474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6B968510-B17C-4150-A3B8-3BAA5A811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762" y="1133475"/>
            <a:ext cx="5324475" cy="4591050"/>
          </a:xfrm>
          <a:prstGeom prst="rect">
            <a:avLst/>
          </a:prstGeom>
        </p:spPr>
      </p:pic>
    </p:spTree>
    <p:extLst>
      <p:ext uri="{BB962C8B-B14F-4D97-AF65-F5344CB8AC3E}">
        <p14:creationId xmlns:p14="http://schemas.microsoft.com/office/powerpoint/2010/main" val="3260230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546DB4-398E-4085-BE63-A7CBA3661A60}"/>
              </a:ext>
            </a:extLst>
          </p:cNvPr>
          <p:cNvPicPr>
            <a:picLocks noChangeAspect="1"/>
          </p:cNvPicPr>
          <p:nvPr/>
        </p:nvPicPr>
        <p:blipFill>
          <a:blip r:embed="rId3"/>
          <a:stretch>
            <a:fillRect/>
          </a:stretch>
        </p:blipFill>
        <p:spPr>
          <a:xfrm>
            <a:off x="1248607" y="0"/>
            <a:ext cx="9694785" cy="6858000"/>
          </a:xfrm>
          <a:prstGeom prst="rect">
            <a:avLst/>
          </a:prstGeom>
        </p:spPr>
      </p:pic>
      <p:pic>
        <p:nvPicPr>
          <p:cNvPr id="5" name="Picture 4">
            <a:extLst>
              <a:ext uri="{FF2B5EF4-FFF2-40B4-BE49-F238E27FC236}">
                <a16:creationId xmlns:a16="http://schemas.microsoft.com/office/drawing/2014/main" id="{1D8BA93C-8ED1-41D9-973B-0A6409080F8C}"/>
              </a:ext>
            </a:extLst>
          </p:cNvPr>
          <p:cNvPicPr>
            <a:picLocks noChangeAspect="1"/>
          </p:cNvPicPr>
          <p:nvPr/>
        </p:nvPicPr>
        <p:blipFill>
          <a:blip r:embed="rId4"/>
          <a:stretch>
            <a:fillRect/>
          </a:stretch>
        </p:blipFill>
        <p:spPr>
          <a:xfrm>
            <a:off x="7164247" y="3443287"/>
            <a:ext cx="2113021" cy="3400425"/>
          </a:xfrm>
          <a:prstGeom prst="rect">
            <a:avLst/>
          </a:prstGeom>
        </p:spPr>
      </p:pic>
      <p:pic>
        <p:nvPicPr>
          <p:cNvPr id="6" name="Picture 5">
            <a:extLst>
              <a:ext uri="{FF2B5EF4-FFF2-40B4-BE49-F238E27FC236}">
                <a16:creationId xmlns:a16="http://schemas.microsoft.com/office/drawing/2014/main" id="{D9F657EC-C36F-40BB-9EAD-C4633F9B3929}"/>
              </a:ext>
            </a:extLst>
          </p:cNvPr>
          <p:cNvPicPr>
            <a:picLocks noChangeAspect="1"/>
          </p:cNvPicPr>
          <p:nvPr/>
        </p:nvPicPr>
        <p:blipFill>
          <a:blip r:embed="rId5"/>
          <a:stretch>
            <a:fillRect/>
          </a:stretch>
        </p:blipFill>
        <p:spPr>
          <a:xfrm>
            <a:off x="2886228" y="3429000"/>
            <a:ext cx="4295775" cy="3400425"/>
          </a:xfrm>
          <a:prstGeom prst="rect">
            <a:avLst/>
          </a:prstGeom>
        </p:spPr>
      </p:pic>
    </p:spTree>
    <p:extLst>
      <p:ext uri="{BB962C8B-B14F-4D97-AF65-F5344CB8AC3E}">
        <p14:creationId xmlns:p14="http://schemas.microsoft.com/office/powerpoint/2010/main" val="3113385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5" name="Rectangle 3"/>
          <p:cNvSpPr>
            <a:spLocks noGrp="1" noChangeArrowheads="1"/>
          </p:cNvSpPr>
          <p:nvPr>
            <p:ph type="subTitle" idx="1"/>
          </p:nvPr>
        </p:nvSpPr>
        <p:spPr>
          <a:xfrm>
            <a:off x="2909629" y="5358194"/>
            <a:ext cx="6400800" cy="1406589"/>
          </a:xfrm>
        </p:spPr>
        <p:txBody>
          <a:bodyPr rtlCol="0">
            <a:normAutofit fontScale="40000" lnSpcReduction="20000"/>
          </a:bodyPr>
          <a:lstStyle/>
          <a:p>
            <a:pPr>
              <a:defRPr/>
            </a:pPr>
            <a:r>
              <a:rPr lang="fr-FR" sz="7400" u="sng" dirty="0">
                <a:solidFill>
                  <a:srgbClr val="002060"/>
                </a:solidFill>
                <a:latin typeface="Verdana" pitchFamily="34" charset="0"/>
                <a:ea typeface="Verdana" pitchFamily="34" charset="0"/>
                <a:cs typeface="Verdana" pitchFamily="34" charset="0"/>
              </a:rPr>
              <a:t>www.ei4change.com</a:t>
            </a:r>
          </a:p>
          <a:p>
            <a:pPr>
              <a:defRPr/>
            </a:pPr>
            <a:endParaRPr lang="fr-FR" sz="7400" u="sng" dirty="0">
              <a:solidFill>
                <a:srgbClr val="002060"/>
              </a:solidFill>
              <a:latin typeface="Verdana" pitchFamily="34" charset="0"/>
              <a:ea typeface="Verdana" pitchFamily="34" charset="0"/>
              <a:cs typeface="Verdana" pitchFamily="34" charset="0"/>
            </a:endParaRPr>
          </a:p>
          <a:p>
            <a:pPr>
              <a:defRPr/>
            </a:pPr>
            <a:r>
              <a:rPr lang="fr-FR" sz="7400" u="sng" dirty="0">
                <a:solidFill>
                  <a:srgbClr val="002060"/>
                </a:solidFill>
                <a:latin typeface="Verdana" pitchFamily="34" charset="0"/>
                <a:ea typeface="Verdana" pitchFamily="34" charset="0"/>
                <a:cs typeface="Verdana" pitchFamily="34" charset="0"/>
              </a:rPr>
              <a:t>courses.ei4change.info</a:t>
            </a:r>
          </a:p>
          <a:p>
            <a:pPr>
              <a:defRPr/>
            </a:pPr>
            <a:endParaRPr lang="en-GB" sz="1400" dirty="0">
              <a:latin typeface="Verdana" pitchFamily="34" charset="0"/>
              <a:ea typeface="Verdana" pitchFamily="34" charset="0"/>
              <a:cs typeface="Verdana" pitchFamily="34" charset="0"/>
            </a:endParaRPr>
          </a:p>
        </p:txBody>
      </p:sp>
      <p:pic>
        <p:nvPicPr>
          <p:cNvPr id="49154" name="Picture 4" descr="EI4 Change logo"/>
          <p:cNvPicPr>
            <a:picLocks noGrp="1" noChangeAspect="1" noChangeArrowheads="1"/>
          </p:cNvPicPr>
          <p:nvPr>
            <p:ph sz="half" idx="4294967295"/>
          </p:nvPr>
        </p:nvPicPr>
        <p:blipFill>
          <a:blip r:embed="rId3"/>
          <a:srcRect/>
          <a:stretch>
            <a:fillRect/>
          </a:stretch>
        </p:blipFill>
        <p:spPr>
          <a:xfrm>
            <a:off x="4115802" y="713420"/>
            <a:ext cx="3817937" cy="3816350"/>
          </a:xfr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624" t="48988"/>
          <a:stretch/>
        </p:blipFill>
        <p:spPr>
          <a:xfrm>
            <a:off x="1235953" y="929444"/>
            <a:ext cx="871140" cy="900000"/>
          </a:xfrm>
          <a:prstGeom prst="rect">
            <a:avLst/>
          </a:prstGeom>
        </p:spPr>
      </p:pic>
      <p:pic>
        <p:nvPicPr>
          <p:cNvPr id="3" name="Picture 2"/>
          <p:cNvPicPr>
            <a:picLocks noChangeAspect="1"/>
          </p:cNvPicPr>
          <p:nvPr/>
        </p:nvPicPr>
        <p:blipFill rotWithShape="1">
          <a:blip r:embed="rId5"/>
          <a:srcRect t="50000" r="50000"/>
          <a:stretch/>
        </p:blipFill>
        <p:spPr>
          <a:xfrm>
            <a:off x="1220753" y="3449724"/>
            <a:ext cx="901540" cy="900000"/>
          </a:xfrm>
          <a:prstGeom prst="rect">
            <a:avLst/>
          </a:prstGeom>
        </p:spPr>
      </p:pic>
      <p:pic>
        <p:nvPicPr>
          <p:cNvPr id="4" name="Picture 3"/>
          <p:cNvPicPr>
            <a:picLocks noChangeAspect="1"/>
          </p:cNvPicPr>
          <p:nvPr/>
        </p:nvPicPr>
        <p:blipFill rotWithShape="1">
          <a:blip r:embed="rId5"/>
          <a:srcRect l="48956" b="50324"/>
          <a:stretch/>
        </p:blipFill>
        <p:spPr>
          <a:xfrm>
            <a:off x="8757725" y="3449724"/>
            <a:ext cx="926390" cy="900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9376" b="50363"/>
          <a:stretch/>
        </p:blipFill>
        <p:spPr>
          <a:xfrm>
            <a:off x="8766227" y="929444"/>
            <a:ext cx="917888" cy="900000"/>
          </a:xfrm>
          <a:prstGeom prst="rect">
            <a:avLst/>
          </a:prstGeom>
        </p:spPr>
      </p:pic>
      <p:sp>
        <p:nvSpPr>
          <p:cNvPr id="5" name="TextBox 4"/>
          <p:cNvSpPr txBox="1"/>
          <p:nvPr/>
        </p:nvSpPr>
        <p:spPr>
          <a:xfrm>
            <a:off x="2147493" y="1194778"/>
            <a:ext cx="15841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363"/>
                </a:solidFill>
                <a:effectLst/>
                <a:uLnTx/>
                <a:uFillTx/>
              </a:rPr>
              <a:t>@ei4change</a:t>
            </a:r>
          </a:p>
        </p:txBody>
      </p:sp>
      <p:sp>
        <p:nvSpPr>
          <p:cNvPr id="9" name="TextBox 8"/>
          <p:cNvSpPr txBox="1"/>
          <p:nvPr/>
        </p:nvSpPr>
        <p:spPr>
          <a:xfrm>
            <a:off x="2319360" y="3715058"/>
            <a:ext cx="15841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363"/>
                </a:solidFill>
                <a:effectLst/>
                <a:uLnTx/>
                <a:uFillTx/>
              </a:rPr>
              <a:t>Ei4Change</a:t>
            </a:r>
          </a:p>
        </p:txBody>
      </p:sp>
      <p:sp>
        <p:nvSpPr>
          <p:cNvPr id="10" name="TextBox 9"/>
          <p:cNvSpPr txBox="1"/>
          <p:nvPr/>
        </p:nvSpPr>
        <p:spPr>
          <a:xfrm>
            <a:off x="9876913" y="1194778"/>
            <a:ext cx="15841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363"/>
                </a:solidFill>
                <a:effectLst/>
                <a:uLnTx/>
                <a:uFillTx/>
              </a:rPr>
              <a:t>Ei4Change</a:t>
            </a:r>
          </a:p>
        </p:txBody>
      </p:sp>
      <p:sp>
        <p:nvSpPr>
          <p:cNvPr id="11" name="TextBox 10"/>
          <p:cNvSpPr txBox="1"/>
          <p:nvPr/>
        </p:nvSpPr>
        <p:spPr>
          <a:xfrm>
            <a:off x="9876913" y="3715058"/>
            <a:ext cx="158417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363"/>
                </a:solidFill>
                <a:effectLst/>
                <a:uLnTx/>
                <a:uFillTx/>
              </a:rPr>
              <a:t>Ei4Change</a:t>
            </a:r>
          </a:p>
        </p:txBody>
      </p:sp>
      <p:sp>
        <p:nvSpPr>
          <p:cNvPr id="6" name="AutoShape 2" descr="Image result for best of bolton"/>
          <p:cNvSpPr>
            <a:spLocks noChangeAspect="1" noChangeArrowheads="1"/>
          </p:cNvSpPr>
          <p:nvPr/>
        </p:nvSpPr>
        <p:spPr bwMode="auto">
          <a:xfrm>
            <a:off x="3345864" y="2692616"/>
            <a:ext cx="5429250" cy="2076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272283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red, holding, light&#10;&#10;Description automatically generated">
            <a:extLst>
              <a:ext uri="{FF2B5EF4-FFF2-40B4-BE49-F238E27FC236}">
                <a16:creationId xmlns:a16="http://schemas.microsoft.com/office/drawing/2014/main" id="{101A33C3-8B10-4B03-B4E2-D765672F4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852" y="1592580"/>
            <a:ext cx="3892296" cy="3672840"/>
          </a:xfrm>
          <a:prstGeom prst="rect">
            <a:avLst/>
          </a:prstGeom>
        </p:spPr>
      </p:pic>
    </p:spTree>
    <p:extLst>
      <p:ext uri="{BB962C8B-B14F-4D97-AF65-F5344CB8AC3E}">
        <p14:creationId xmlns:p14="http://schemas.microsoft.com/office/powerpoint/2010/main" val="572167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400000">
            <a:off x="2685812" y="-995428"/>
            <a:ext cx="6852171" cy="8854685"/>
          </a:xfrm>
          <a:prstGeom prst="rect">
            <a:avLst/>
          </a:prstGeom>
        </p:spPr>
      </p:pic>
      <p:sp>
        <p:nvSpPr>
          <p:cNvPr id="5" name="TextBox 4"/>
          <p:cNvSpPr txBox="1"/>
          <p:nvPr/>
        </p:nvSpPr>
        <p:spPr>
          <a:xfrm flipH="1">
            <a:off x="5506063" y="4513006"/>
            <a:ext cx="183536" cy="879762"/>
          </a:xfrm>
          <a:prstGeom prst="rect">
            <a:avLst/>
          </a:prstGeom>
          <a:solidFill>
            <a:srgbClr val="F8F8FA"/>
          </a:solidFill>
        </p:spPr>
        <p:txBody>
          <a:bodyPr wrap="square" rtlCol="0">
            <a:spAutoFit/>
          </a:bodyPr>
          <a:lstStyle/>
          <a:p>
            <a:endParaRPr lang="en-GB" sz="9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a:blip r:embed="rId4"/>
          <a:stretch>
            <a:fillRect/>
          </a:stretch>
        </p:blipFill>
        <p:spPr>
          <a:xfrm>
            <a:off x="5486399" y="4494705"/>
            <a:ext cx="135000" cy="180000"/>
          </a:xfrm>
          <a:prstGeom prst="rect">
            <a:avLst/>
          </a:prstGeom>
        </p:spPr>
      </p:pic>
      <p:pic>
        <p:nvPicPr>
          <p:cNvPr id="3" name="Picture 2"/>
          <p:cNvPicPr>
            <a:picLocks noChangeAspect="1"/>
          </p:cNvPicPr>
          <p:nvPr/>
        </p:nvPicPr>
        <p:blipFill>
          <a:blip r:embed="rId5"/>
          <a:stretch>
            <a:fillRect/>
          </a:stretch>
        </p:blipFill>
        <p:spPr>
          <a:xfrm>
            <a:off x="5253427" y="4170419"/>
            <a:ext cx="3285714" cy="828571"/>
          </a:xfrm>
          <a:prstGeom prst="rect">
            <a:avLst/>
          </a:prstGeom>
          <a:solidFill>
            <a:srgbClr val="FFFF00"/>
          </a:solidFill>
        </p:spPr>
      </p:pic>
      <p:sp>
        <p:nvSpPr>
          <p:cNvPr id="2" name="Oval 1"/>
          <p:cNvSpPr/>
          <p:nvPr/>
        </p:nvSpPr>
        <p:spPr>
          <a:xfrm>
            <a:off x="5167307" y="4117671"/>
            <a:ext cx="3457954" cy="9340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4610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rinter&#10;&#10;Description generated with high confidence">
            <a:extLst>
              <a:ext uri="{FF2B5EF4-FFF2-40B4-BE49-F238E27FC236}">
                <a16:creationId xmlns:a16="http://schemas.microsoft.com/office/drawing/2014/main" id="{3BD2F445-AAD4-41EE-93EC-F42E1D9B7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163" y="633412"/>
            <a:ext cx="5219700" cy="5591175"/>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86ADC184-4625-40DD-95E0-E17BA45AE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49" y="5392768"/>
            <a:ext cx="1851714" cy="1370268"/>
          </a:xfrm>
          <a:prstGeom prst="rect">
            <a:avLst/>
          </a:prstGeom>
        </p:spPr>
      </p:pic>
    </p:spTree>
    <p:extLst>
      <p:ext uri="{BB962C8B-B14F-4D97-AF65-F5344CB8AC3E}">
        <p14:creationId xmlns:p14="http://schemas.microsoft.com/office/powerpoint/2010/main" val="3646777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bject, chessman&#10;&#10;Description generated with very high confidence">
            <a:extLst>
              <a:ext uri="{FF2B5EF4-FFF2-40B4-BE49-F238E27FC236}">
                <a16:creationId xmlns:a16="http://schemas.microsoft.com/office/drawing/2014/main" id="{7812ECBE-42E2-43E7-9DC3-6C111FD42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52065">
            <a:off x="2515051" y="1116503"/>
            <a:ext cx="3157302" cy="45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75234">
            <a:off x="6129025" y="1196120"/>
            <a:ext cx="3156368" cy="45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drawing&#10;&#10;Description automatically generated">
            <a:extLst>
              <a:ext uri="{FF2B5EF4-FFF2-40B4-BE49-F238E27FC236}">
                <a16:creationId xmlns:a16="http://schemas.microsoft.com/office/drawing/2014/main" id="{2AB12C5A-9B31-49E6-A4DA-B94FDD4342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249" y="5392768"/>
            <a:ext cx="1851714" cy="1370268"/>
          </a:xfrm>
          <a:prstGeom prst="rect">
            <a:avLst/>
          </a:prstGeom>
        </p:spPr>
      </p:pic>
    </p:spTree>
    <p:extLst>
      <p:ext uri="{BB962C8B-B14F-4D97-AF65-F5344CB8AC3E}">
        <p14:creationId xmlns:p14="http://schemas.microsoft.com/office/powerpoint/2010/main" val="171908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E7B1C3-5164-42A0-90FC-4B82C737D4D4}"/>
              </a:ext>
            </a:extLst>
          </p:cNvPr>
          <p:cNvPicPr>
            <a:picLocks noChangeAspect="1"/>
          </p:cNvPicPr>
          <p:nvPr/>
        </p:nvPicPr>
        <p:blipFill rotWithShape="1">
          <a:blip r:embed="rId3"/>
          <a:srcRect l="18467" t="35555" r="888" b="11111"/>
          <a:stretch/>
        </p:blipFill>
        <p:spPr>
          <a:xfrm>
            <a:off x="0" y="1161288"/>
            <a:ext cx="12192000" cy="4535424"/>
          </a:xfrm>
          <a:prstGeom prst="rect">
            <a:avLst/>
          </a:prstGeom>
        </p:spPr>
      </p:pic>
      <p:pic>
        <p:nvPicPr>
          <p:cNvPr id="2" name="Picture 1">
            <a:extLst>
              <a:ext uri="{FF2B5EF4-FFF2-40B4-BE49-F238E27FC236}">
                <a16:creationId xmlns:a16="http://schemas.microsoft.com/office/drawing/2014/main" id="{B5399EE2-D461-4529-B3EC-8F5149B06BD6}"/>
              </a:ext>
            </a:extLst>
          </p:cNvPr>
          <p:cNvPicPr>
            <a:picLocks noChangeAspect="1"/>
          </p:cNvPicPr>
          <p:nvPr/>
        </p:nvPicPr>
        <p:blipFill>
          <a:blip r:embed="rId4"/>
          <a:stretch>
            <a:fillRect/>
          </a:stretch>
        </p:blipFill>
        <p:spPr>
          <a:xfrm>
            <a:off x="0" y="511218"/>
            <a:ext cx="12192000" cy="5835563"/>
          </a:xfrm>
          <a:prstGeom prst="rect">
            <a:avLst/>
          </a:prstGeom>
        </p:spPr>
      </p:pic>
      <p:pic>
        <p:nvPicPr>
          <p:cNvPr id="3" name="Picture 2">
            <a:extLst>
              <a:ext uri="{FF2B5EF4-FFF2-40B4-BE49-F238E27FC236}">
                <a16:creationId xmlns:a16="http://schemas.microsoft.com/office/drawing/2014/main" id="{EFBEFF72-0CA2-421F-B816-7555B266302A}"/>
              </a:ext>
            </a:extLst>
          </p:cNvPr>
          <p:cNvPicPr>
            <a:picLocks noChangeAspect="1"/>
          </p:cNvPicPr>
          <p:nvPr/>
        </p:nvPicPr>
        <p:blipFill>
          <a:blip r:embed="rId5"/>
          <a:stretch>
            <a:fillRect/>
          </a:stretch>
        </p:blipFill>
        <p:spPr>
          <a:xfrm>
            <a:off x="0" y="520857"/>
            <a:ext cx="12192000" cy="5816286"/>
          </a:xfrm>
          <a:prstGeom prst="rect">
            <a:avLst/>
          </a:prstGeom>
        </p:spPr>
      </p:pic>
      <p:pic>
        <p:nvPicPr>
          <p:cNvPr id="2050" name="Picture 2" descr="Image result for udemy logo">
            <a:extLst>
              <a:ext uri="{FF2B5EF4-FFF2-40B4-BE49-F238E27FC236}">
                <a16:creationId xmlns:a16="http://schemas.microsoft.com/office/drawing/2014/main" id="{2EE2B528-1793-40AE-8F66-62B65BAD9D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3013" y="0"/>
            <a:ext cx="4554794" cy="23912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A7DC7B0-42DB-4607-B04A-A89CE1B983E9}"/>
              </a:ext>
            </a:extLst>
          </p:cNvPr>
          <p:cNvSpPr/>
          <p:nvPr/>
        </p:nvSpPr>
        <p:spPr>
          <a:xfrm>
            <a:off x="435006" y="1012054"/>
            <a:ext cx="2237173" cy="514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0317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152A14-54AA-4E3B-876D-B0A1BEB7E1B7}"/>
              </a:ext>
            </a:extLst>
          </p:cNvPr>
          <p:cNvPicPr>
            <a:picLocks noChangeAspect="1"/>
          </p:cNvPicPr>
          <p:nvPr/>
        </p:nvPicPr>
        <p:blipFill>
          <a:blip r:embed="rId3"/>
          <a:stretch>
            <a:fillRect/>
          </a:stretch>
        </p:blipFill>
        <p:spPr>
          <a:xfrm>
            <a:off x="403779" y="0"/>
            <a:ext cx="11384441" cy="6858000"/>
          </a:xfrm>
          <a:prstGeom prst="rect">
            <a:avLst/>
          </a:prstGeom>
        </p:spPr>
      </p:pic>
    </p:spTree>
    <p:extLst>
      <p:ext uri="{BB962C8B-B14F-4D97-AF65-F5344CB8AC3E}">
        <p14:creationId xmlns:p14="http://schemas.microsoft.com/office/powerpoint/2010/main" val="75938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9C7C1-CCE2-4B05-9D9D-DAF19C604B59}"/>
              </a:ext>
            </a:extLst>
          </p:cNvPr>
          <p:cNvPicPr>
            <a:picLocks noChangeAspect="1"/>
          </p:cNvPicPr>
          <p:nvPr/>
        </p:nvPicPr>
        <p:blipFill>
          <a:blip r:embed="rId3"/>
          <a:stretch>
            <a:fillRect/>
          </a:stretch>
        </p:blipFill>
        <p:spPr>
          <a:xfrm>
            <a:off x="2358249" y="0"/>
            <a:ext cx="7475501" cy="6858000"/>
          </a:xfrm>
          <a:prstGeom prst="rect">
            <a:avLst/>
          </a:prstGeom>
        </p:spPr>
      </p:pic>
    </p:spTree>
    <p:extLst>
      <p:ext uri="{BB962C8B-B14F-4D97-AF65-F5344CB8AC3E}">
        <p14:creationId xmlns:p14="http://schemas.microsoft.com/office/powerpoint/2010/main" val="3673605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killshare logo">
            <a:extLst>
              <a:ext uri="{FF2B5EF4-FFF2-40B4-BE49-F238E27FC236}">
                <a16:creationId xmlns:a16="http://schemas.microsoft.com/office/drawing/2014/main" id="{C9438DCF-82B0-40EC-87D5-8243B096E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81" y="609599"/>
            <a:ext cx="3055374" cy="15276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killsuccess logo">
            <a:extLst>
              <a:ext uri="{FF2B5EF4-FFF2-40B4-BE49-F238E27FC236}">
                <a16:creationId xmlns:a16="http://schemas.microsoft.com/office/drawing/2014/main" id="{AD90B1E4-7D19-4D92-B06B-77FB84E6B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046" y="459658"/>
            <a:ext cx="2459908" cy="24599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earn@forbes logo">
            <a:extLst>
              <a:ext uri="{FF2B5EF4-FFF2-40B4-BE49-F238E27FC236}">
                <a16:creationId xmlns:a16="http://schemas.microsoft.com/office/drawing/2014/main" id="{C47D2B51-414F-4E7C-A5C0-51BF80491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1517" y="609599"/>
            <a:ext cx="3398336" cy="17501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yberu logo">
            <a:extLst>
              <a:ext uri="{FF2B5EF4-FFF2-40B4-BE49-F238E27FC236}">
                <a16:creationId xmlns:a16="http://schemas.microsoft.com/office/drawing/2014/main" id="{4C64FC72-1A5A-4366-B908-EBFE485884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658" y="3963477"/>
            <a:ext cx="41148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pdformula logo">
            <a:extLst>
              <a:ext uri="{FF2B5EF4-FFF2-40B4-BE49-F238E27FC236}">
                <a16:creationId xmlns:a16="http://schemas.microsoft.com/office/drawing/2014/main" id="{5D6D9508-95DA-40D9-9662-7923B60908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9687" y="3963477"/>
            <a:ext cx="195262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impliv logo">
            <a:extLst>
              <a:ext uri="{FF2B5EF4-FFF2-40B4-BE49-F238E27FC236}">
                <a16:creationId xmlns:a16="http://schemas.microsoft.com/office/drawing/2014/main" id="{9BF3401B-46BD-4171-8EA8-655C119FFF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0292" y="4097900"/>
            <a:ext cx="37020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6487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148e6a644485c1d458a239612efdf128812584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781</Words>
  <Application>Microsoft Office PowerPoint</Application>
  <PresentationFormat>Widescreen</PresentationFormat>
  <Paragraphs>86</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Hills</dc:creator>
  <cp:lastModifiedBy>Robin</cp:lastModifiedBy>
  <cp:revision>29</cp:revision>
  <dcterms:created xsi:type="dcterms:W3CDTF">2017-03-01T13:51:47Z</dcterms:created>
  <dcterms:modified xsi:type="dcterms:W3CDTF">2020-03-31T13:13:24Z</dcterms:modified>
</cp:coreProperties>
</file>